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3"/>
  </p:notesMasterIdLst>
  <p:sldIdLst>
    <p:sldId id="256" r:id="rId2"/>
    <p:sldId id="257" r:id="rId3"/>
    <p:sldId id="259" r:id="rId4"/>
    <p:sldId id="263" r:id="rId5"/>
    <p:sldId id="267" r:id="rId6"/>
    <p:sldId id="260" r:id="rId7"/>
    <p:sldId id="266" r:id="rId8"/>
    <p:sldId id="264" r:id="rId9"/>
    <p:sldId id="261" r:id="rId10"/>
    <p:sldId id="262" r:id="rId11"/>
    <p:sldId id="25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A823F4-F40A-4B72-BE6F-AEEBA5191975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7F346D-BF6F-421F-9F74-F627CC63F3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0867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-does population growth impact the other econ indicators differentially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7F346D-BF6F-421F-9F74-F627CC63F32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834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Extract – CSV (preferred </a:t>
            </a:r>
            <a:r>
              <a:rPr lang="en-US" dirty="0" err="1"/>
              <a:t>bc</a:t>
            </a:r>
            <a:r>
              <a:rPr lang="en-US" dirty="0"/>
              <a:t> easier to convert to pandas df), Json, SQL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7F346D-BF6F-421F-9F74-F627CC63F32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8313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Extract – CSV (preferred </a:t>
            </a:r>
            <a:r>
              <a:rPr lang="en-US" dirty="0" err="1"/>
              <a:t>bc</a:t>
            </a:r>
            <a:r>
              <a:rPr lang="en-US" dirty="0"/>
              <a:t> easier to convert to pandas df), Json, SQL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7F346D-BF6F-421F-9F74-F627CC63F32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309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DBDB2-1FFE-433C-AFCC-D607B5418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73BCDB-791B-499E-976C-FADD78F343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85DFE-59A4-46F8-9AB6-D0052FD14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Saturday, January 22,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34A60-78D0-42BF-9706-CA4E5C28F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AC2DB2-F242-4AD3-AF9C-F40216610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094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34EB7-58EC-443C-8B51-BA12BC835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C3DD5E-827B-4587-8C5D-130AA5E8F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C66E54-50BD-4695-A250-AF764E9E7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Saturday, January 22,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50BBF-38F0-4CF0-9EA7-78B69BC435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B45255-8DFB-472E-BA32-595B4F417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58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73B829-AEA1-4C7E-AA09-C612431FA26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FB6B07-3A39-4BBF-9B86-61918A5AD7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16ECE0-E25F-4A06-91BB-23E6075474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Saturday, January 22,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7ED8CA-4BA6-41D2-9556-AFD38D102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950ECF-1D8D-4E5E-A667-C6AF8F838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245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DD19C-7593-4DE6-A01B-00CDD1560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4694F-31FD-4E84-BDCD-92649F4B7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A31264-26D6-4006-928F-5FC77EF267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Saturday, January 22,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0DA165-7A41-4FA4-9580-8B0564065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60A803-145D-4BEE-BE5F-5304360F1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550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97D78-4BD4-4ADF-A974-CB054E6F2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FC19E1-4368-4869-827A-E6FE23C69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86F8F-33B2-433E-86F1-311AD75DC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Saturday, January 22,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E3A39-1CDA-47A3-9EB6-A2FBFA1B7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E7F8B1-2776-439D-9707-05ADDF7E9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348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E0A7D-FCD6-48F4-8470-E5BB1130A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DCD4A8-70A8-4E4D-AD55-D210090F9C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76F4F2-6E26-4120-B0EC-CA3DBA099B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9F2554-0E52-470D-9B8E-C28AEC503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Saturday, January 22,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B84B05-EE24-4C5B-B293-720953575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ABB2C0-9BAF-4AB3-B950-4A39449E7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825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FA938-69A4-488A-87AC-3096B89637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FB8B1F-BA2A-4C63-A76C-1F23D0A6BA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930B52-F262-4DD7-A86E-AE6A084EE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DED7C4-3D30-4E3C-B5EE-8A11EF8C04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2EE6E31-66A9-4D7D-A92A-DE9B6F6BD9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5D21B84-72F7-45C1-945A-4BC2BC93E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Saturday, January 22,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CA931F-6B85-4727-9FCD-700EBE963B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6A8FC7-8449-49B5-B9AE-9412E9458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9742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F0D07-FCD1-48A0-B68D-0FC5C2812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1C976A-D0C5-4A75-BCDA-BC6B5B33D1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Saturday, January 22,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93E17F-2173-4853-A8D1-6936C1B94D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FB8D94-C25D-438D-9EDD-20DC47BCF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0927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52CC4D-B2E8-44E7-B7B3-3048793FA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Saturday, January 22,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507664-70E7-4285-A9BD-DF5BAA6A7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F04470-54FE-481D-B170-8011CBA37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57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16DC5-006C-4AF6-A384-A8710DD35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B5CB0-1C15-4211-81AC-BCBB2B2995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D8E653-E84B-4355-87BB-FF3420455A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F431AF-A9D5-4AA2-AC4C-0773371FF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Saturday, January 22,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5F0286-A644-439E-B421-156C88AFB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F94C24-F5FB-4587-9FBE-B62E55EE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234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CDE69-C1FD-4666-9811-17231EEC4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9E6755-749B-4D63-86EE-A44521BA32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1C2740-1B66-46F6-8901-08306212FA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210F24-0A63-4791-8A78-5287ED9F0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Saturday, January 22,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F57D19-E012-4AB1-9372-6881E8458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1AA603-AAB8-4524-B185-CAB157C68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736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89000"/>
              </a:schemeClr>
            </a:gs>
            <a:gs pos="96000">
              <a:schemeClr val="accent1">
                <a:lumMod val="89000"/>
              </a:schemeClr>
            </a:gs>
            <a:gs pos="87000">
              <a:schemeClr val="accent1">
                <a:lumMod val="75000"/>
              </a:schemeClr>
            </a:gs>
            <a:gs pos="97000">
              <a:schemeClr val="accent1">
                <a:lumMod val="70000"/>
              </a:schemeClr>
            </a:gs>
          </a:gsLst>
          <a:path path="rect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B256A8-53D4-4B9A-85CB-F0F7C693B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EF95B3-EBEA-4779-8BBC-B13B0CC2D5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79FFC-C9F0-48D4-93D5-F64F7195A2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Saturday, January 22, 2022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633F10-1700-4B54-8601-E37CDE6B73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28CC3D-BC8E-4A31-B3A8-7E07B2BDE8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99896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fred.stlouisfed.org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fred.stlouisfed.org/series/POPTHM" TargetMode="External"/><Relationship Id="rId3" Type="http://schemas.openxmlformats.org/officeDocument/2006/relationships/hyperlink" Target="https://fred.stlouisfed.org/series/MSPUS" TargetMode="External"/><Relationship Id="rId7" Type="http://schemas.openxmlformats.org/officeDocument/2006/relationships/hyperlink" Target="https://fred.stlouisfed.org/series/MEDCPIM158SFRBCL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fred.stlouisfed.org/series/MEHOINUSA672N" TargetMode="External"/><Relationship Id="rId5" Type="http://schemas.openxmlformats.org/officeDocument/2006/relationships/hyperlink" Target="https://educationdata.org/average-cost-of-college-by-year" TargetMode="External"/><Relationship Id="rId4" Type="http://schemas.openxmlformats.org/officeDocument/2006/relationships/hyperlink" Target="https://fred.stlouisfed.org/series/APU000074714" TargetMode="External"/><Relationship Id="rId9" Type="http://schemas.openxmlformats.org/officeDocument/2006/relationships/hyperlink" Target="https://fred.stlouisfed.org/series/MORTGAGE30US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79C2E5-D988-4E18-9714-A6703163B8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3442" y="921715"/>
            <a:ext cx="3524623" cy="2635993"/>
          </a:xfrm>
        </p:spPr>
        <p:txBody>
          <a:bodyPr anchor="b">
            <a:normAutofit/>
          </a:bodyPr>
          <a:lstStyle/>
          <a:p>
            <a:pPr algn="l"/>
            <a:r>
              <a:rPr lang="en-US" sz="4800" b="1" dirty="0"/>
              <a:t>Project 2: Economic ETL</a:t>
            </a:r>
          </a:p>
        </p:txBody>
      </p:sp>
      <p:sp>
        <p:nvSpPr>
          <p:cNvPr id="19" name="Rectangle 11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12192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3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4022220"/>
            <a:ext cx="815339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12253472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75912B-B06D-4E1F-9BC2-2EE567D25E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3442" y="4022212"/>
            <a:ext cx="4662957" cy="2378583"/>
          </a:xfrm>
        </p:spPr>
        <p:txBody>
          <a:bodyPr anchor="t">
            <a:normAutofit fontScale="92500" lnSpcReduction="10000"/>
          </a:bodyPr>
          <a:lstStyle/>
          <a:p>
            <a:pPr algn="l"/>
            <a:r>
              <a:rPr lang="en-US" b="1" dirty="0" err="1">
                <a:solidFill>
                  <a:srgbClr val="FFFFFF"/>
                </a:solidFill>
              </a:rPr>
              <a:t>MaryClare</a:t>
            </a:r>
            <a:r>
              <a:rPr lang="en-US" b="1" dirty="0">
                <a:solidFill>
                  <a:srgbClr val="FFFFFF"/>
                </a:solidFill>
              </a:rPr>
              <a:t> Colombo</a:t>
            </a:r>
          </a:p>
          <a:p>
            <a:pPr algn="l"/>
            <a:r>
              <a:rPr lang="en-US" b="1" dirty="0">
                <a:solidFill>
                  <a:srgbClr val="FFFFFF"/>
                </a:solidFill>
              </a:rPr>
              <a:t>Victoria Barbosa Munoz</a:t>
            </a:r>
          </a:p>
          <a:p>
            <a:pPr algn="l"/>
            <a:r>
              <a:rPr lang="en-US" b="1" dirty="0">
                <a:solidFill>
                  <a:srgbClr val="FFFFFF"/>
                </a:solidFill>
              </a:rPr>
              <a:t>Jorge Hernandez</a:t>
            </a:r>
          </a:p>
          <a:p>
            <a:pPr algn="l"/>
            <a:r>
              <a:rPr lang="en-US" b="1" dirty="0" err="1">
                <a:solidFill>
                  <a:srgbClr val="FFFFFF"/>
                </a:solidFill>
              </a:rPr>
              <a:t>Sviatoslav</a:t>
            </a:r>
            <a:r>
              <a:rPr lang="en-US" b="1" dirty="0">
                <a:solidFill>
                  <a:srgbClr val="FFFFFF"/>
                </a:solidFill>
              </a:rPr>
              <a:t> </a:t>
            </a:r>
            <a:r>
              <a:rPr lang="en-US" b="1" dirty="0" err="1">
                <a:solidFill>
                  <a:srgbClr val="FFFFFF"/>
                </a:solidFill>
              </a:rPr>
              <a:t>Piasta</a:t>
            </a:r>
            <a:endParaRPr lang="en-US" b="1" dirty="0">
              <a:solidFill>
                <a:srgbClr val="FFFFFF"/>
              </a:solidFill>
            </a:endParaRPr>
          </a:p>
          <a:p>
            <a:pPr algn="l"/>
            <a:r>
              <a:rPr lang="en-US" b="1" dirty="0">
                <a:solidFill>
                  <a:srgbClr val="FFFFFF"/>
                </a:solidFill>
              </a:rPr>
              <a:t>Keith Moravec</a:t>
            </a:r>
          </a:p>
          <a:p>
            <a:pPr algn="l"/>
            <a:r>
              <a:rPr lang="en-US" b="1" dirty="0">
                <a:solidFill>
                  <a:srgbClr val="FFFFFF"/>
                </a:solidFill>
              </a:rPr>
              <a:t>John </a:t>
            </a:r>
            <a:r>
              <a:rPr lang="en-US" b="1" dirty="0" err="1">
                <a:solidFill>
                  <a:srgbClr val="FFFFFF"/>
                </a:solidFill>
              </a:rPr>
              <a:t>Tanasijevich</a:t>
            </a:r>
            <a:endParaRPr lang="en-US" b="1" dirty="0">
              <a:solidFill>
                <a:srgbClr val="FFFFFF"/>
              </a:solidFill>
            </a:endParaRPr>
          </a:p>
        </p:txBody>
      </p:sp>
      <p:pic>
        <p:nvPicPr>
          <p:cNvPr id="5" name="Video 4" title="Stock Market Bar Graph">
            <a:hlinkClick r:id="" action="ppaction://media"/>
            <a:extLst>
              <a:ext uri="{FF2B5EF4-FFF2-40B4-BE49-F238E27FC236}">
                <a16:creationId xmlns:a16="http://schemas.microsoft.com/office/drawing/2014/main" id="{684E4B79-E30C-463F-9AC4-31622A99D0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48063" y="919421"/>
            <a:ext cx="7843935" cy="429208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12191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027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2891C86-ABA8-407A-A237-84C26BBCA25B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C11048-2CC4-4AEA-A8A8-A9757ADE85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 - Load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81B1BE-D484-4110-9678-F517E35B91C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Relational Postgres database</a:t>
            </a:r>
          </a:p>
          <a:p>
            <a:r>
              <a:rPr lang="en-US" dirty="0"/>
              <a:t>PK = Date </a:t>
            </a:r>
          </a:p>
          <a:p>
            <a:r>
              <a:rPr lang="en-US" dirty="0"/>
              <a:t>All files were indexed by date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8A669C20-73DF-44BA-AECC-4ACBCF2E90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282700"/>
            <a:ext cx="6000750" cy="5210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401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F55BB8-27A4-47DA-8DA2-8809FC06BAE8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0CCF9A7-160D-4D0C-97A9-9CFB44EDBC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EEAF5-07E0-437D-BA3E-21BD80E90A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FRED </a:t>
            </a:r>
            <a:r>
              <a:rPr lang="en-US" b="0" i="0" u="none" strike="noStrike" dirty="0">
                <a:solidFill>
                  <a:srgbClr val="24292F"/>
                </a:solidFill>
                <a:effectLst/>
                <a:latin typeface="-apple-system"/>
                <a:hlinkClick r:id="rId2"/>
              </a:rPr>
              <a:t>https://fred.stlouisfed.org</a:t>
            </a:r>
            <a:endParaRPr lang="en-US" b="0" i="0" dirty="0">
              <a:solidFill>
                <a:srgbClr val="24292F"/>
              </a:solidFill>
              <a:effectLst/>
              <a:latin typeface="-apple-system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EducationData.org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32496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3236FA1-BADE-48DB-95F3-03251F80C11E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8D1F8E-7161-41C3-845F-EB404288B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DCB15-0C10-4015-8108-2B40EC79F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1758233"/>
          </a:xfrm>
        </p:spPr>
        <p:txBody>
          <a:bodyPr/>
          <a:lstStyle/>
          <a:p>
            <a:r>
              <a:rPr lang="en-US" i="0" dirty="0">
                <a:solidFill>
                  <a:srgbClr val="24292F"/>
                </a:solidFill>
                <a:effectLst/>
                <a:latin typeface="-apple-system"/>
              </a:rPr>
              <a:t> How have economic indicators that most impact ordinary people changed over time?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6459548-1A89-4253-8537-D1EE6EF4E47A}"/>
              </a:ext>
            </a:extLst>
          </p:cNvPr>
          <p:cNvSpPr txBox="1">
            <a:spLocks/>
          </p:cNvSpPr>
          <p:nvPr/>
        </p:nvSpPr>
        <p:spPr>
          <a:xfrm>
            <a:off x="838200" y="278613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Why?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B5D021B-EBA4-4CB7-850C-EA492113CD55}"/>
              </a:ext>
            </a:extLst>
          </p:cNvPr>
          <p:cNvSpPr txBox="1">
            <a:spLocks/>
          </p:cNvSpPr>
          <p:nvPr/>
        </p:nvSpPr>
        <p:spPr>
          <a:xfrm>
            <a:off x="838200" y="4031225"/>
            <a:ext cx="10515600" cy="175823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24292F"/>
                </a:solidFill>
                <a:latin typeface="-apple-system"/>
              </a:rPr>
              <a:t>For future data analysis to see if </a:t>
            </a:r>
            <a:r>
              <a:rPr lang="en-US" i="0" dirty="0">
                <a:solidFill>
                  <a:srgbClr val="24292F"/>
                </a:solidFill>
                <a:effectLst/>
                <a:latin typeface="-apple-system"/>
              </a:rPr>
              <a:t>these indicators are correlated</a:t>
            </a:r>
          </a:p>
          <a:p>
            <a:r>
              <a:rPr lang="en-US" dirty="0">
                <a:solidFill>
                  <a:srgbClr val="24292F"/>
                </a:solidFill>
                <a:latin typeface="-apple-system"/>
              </a:rPr>
              <a:t>To understand how the economic challenges facing ordinary Americans has changed over time</a:t>
            </a:r>
          </a:p>
          <a:p>
            <a:r>
              <a:rPr lang="en-US" dirty="0">
                <a:solidFill>
                  <a:srgbClr val="24292F"/>
                </a:solidFill>
                <a:latin typeface="-apple-system"/>
              </a:rPr>
              <a:t>To see if the cost of basic needs have increased </a:t>
            </a:r>
            <a:r>
              <a:rPr lang="en-US">
                <a:solidFill>
                  <a:srgbClr val="24292F"/>
                </a:solidFill>
                <a:latin typeface="-apple-system"/>
              </a:rPr>
              <a:t>faster than wages</a:t>
            </a:r>
            <a:endParaRPr lang="en-US" dirty="0">
              <a:solidFill>
                <a:srgbClr val="24292F"/>
              </a:solidFill>
              <a:latin typeface="-apple-system"/>
            </a:endParaRPr>
          </a:p>
          <a:p>
            <a:endParaRPr lang="en-US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26081926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93D0666-E713-4E8C-8009-06752E41655C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8DAAF9-1105-413D-A9B3-6AD01B25E1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Indicators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AC74E-E067-4B9E-B5F0-2081AED6FE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Median House Prices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Gas Prices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College Prices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Median Income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CPI (</a:t>
            </a: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Consumer Price Index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Population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30 Year Mortgage Rate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0043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3CC0621-341F-499E-8D7D-6871D9235717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0D12DD-A70C-43B4-AF77-3E112E868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 Proposed Methodology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3FB57-F349-4713-B0D4-E1C8F2796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all data into a Panda’s </a:t>
            </a:r>
            <a:r>
              <a:rPr lang="en-US" dirty="0" err="1"/>
              <a:t>DataFrame</a:t>
            </a:r>
            <a:r>
              <a:rPr lang="en-US" dirty="0"/>
              <a:t> (df)</a:t>
            </a:r>
          </a:p>
          <a:p>
            <a:r>
              <a:rPr lang="en-US" dirty="0"/>
              <a:t>Standardize all date formats and intervals</a:t>
            </a:r>
          </a:p>
          <a:p>
            <a:r>
              <a:rPr lang="en-US" dirty="0"/>
              <a:t>Create Schemata in Postgres - each df will be a table - PK=Date</a:t>
            </a:r>
          </a:p>
          <a:p>
            <a:r>
              <a:rPr lang="en-US" dirty="0"/>
              <a:t>Load df to Postgres</a:t>
            </a:r>
          </a:p>
        </p:txBody>
      </p:sp>
    </p:spTree>
    <p:extLst>
      <p:ext uri="{BB962C8B-B14F-4D97-AF65-F5344CB8AC3E}">
        <p14:creationId xmlns:p14="http://schemas.microsoft.com/office/powerpoint/2010/main" val="2542832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3CC0621-341F-499E-8D7D-6871D9235717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0D12DD-A70C-43B4-AF77-3E112E868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3FB57-F349-4713-B0D4-E1C8F2796D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Column names were uninformative</a:t>
            </a:r>
          </a:p>
          <a:p>
            <a:r>
              <a:rPr lang="en-US" dirty="0"/>
              <a:t>Dates were not in datetime format</a:t>
            </a:r>
          </a:p>
          <a:p>
            <a:r>
              <a:rPr lang="en-US" dirty="0"/>
              <a:t>Dates were either daily, monthly, or annually in original csv files</a:t>
            </a:r>
          </a:p>
          <a:p>
            <a:r>
              <a:rPr lang="en-US" dirty="0"/>
              <a:t>All files had different start dates</a:t>
            </a:r>
          </a:p>
          <a:p>
            <a:r>
              <a:rPr lang="en-US" dirty="0"/>
              <a:t>Missing data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3751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58378A0-385F-4698-839D-D00EA4DC36A9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84551D-F0AD-4C2C-B360-D0A26EF6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- Extract</a:t>
            </a:r>
          </a:p>
        </p:txBody>
      </p:sp>
      <p:pic>
        <p:nvPicPr>
          <p:cNvPr id="4" name="S&amp;P 500 (SP500) _ FRED _ St. Louis Fed - Google Chrome 2022-01-22 09-59-25">
            <a:hlinkClick r:id="" action="ppaction://media"/>
            <a:extLst>
              <a:ext uri="{FF2B5EF4-FFF2-40B4-BE49-F238E27FC236}">
                <a16:creationId xmlns:a16="http://schemas.microsoft.com/office/drawing/2014/main" id="{DBCDE4FB-A04E-40C2-9917-515FED55F8C1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408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14474" y="1233260"/>
            <a:ext cx="9163050" cy="4744476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F14C559-3A55-480C-9F7E-07A1502B1522}"/>
              </a:ext>
            </a:extLst>
          </p:cNvPr>
          <p:cNvSpPr/>
          <p:nvPr/>
        </p:nvSpPr>
        <p:spPr>
          <a:xfrm>
            <a:off x="1314061" y="1222310"/>
            <a:ext cx="9563877" cy="6718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777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158378A0-385F-4698-839D-D00EA4DC36A9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84551D-F0AD-4C2C-B360-D0A26EF6D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- Extract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F14C559-3A55-480C-9F7E-07A1502B1522}"/>
              </a:ext>
            </a:extLst>
          </p:cNvPr>
          <p:cNvSpPr/>
          <p:nvPr/>
        </p:nvSpPr>
        <p:spPr>
          <a:xfrm>
            <a:off x="1314061" y="1222310"/>
            <a:ext cx="9563877" cy="6718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041AF2E-4CB0-4EF1-A150-02AF59DBAC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All CSV files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Median House Prices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3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/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Gas Prices (</a:t>
            </a:r>
            <a:r>
              <a:rPr lang="en-US" b="0" i="0" u="none" strike="noStrike" dirty="0">
                <a:solidFill>
                  <a:srgbClr val="1D1C1D"/>
                </a:solidFill>
                <a:effectLst/>
                <a:latin typeface="Slack-Lato"/>
                <a:hlinkClick r:id="rId4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College Prices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5"/>
              </a:rPr>
              <a:t>Source: </a:t>
            </a:r>
            <a:r>
              <a:rPr lang="en-US" b="0" i="0" dirty="0" err="1">
                <a:solidFill>
                  <a:srgbClr val="24292F"/>
                </a:solidFill>
                <a:effectLst/>
                <a:latin typeface="-apple-system"/>
                <a:hlinkClick r:id="rId5"/>
              </a:rPr>
              <a:t>EducationData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Median Income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6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CPI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7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Population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8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30 Year Mortgage Rate (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  <a:hlinkClick r:id="rId9"/>
              </a:rPr>
              <a:t>Source: FRED</a:t>
            </a:r>
            <a:r>
              <a:rPr lang="en-US" b="0" i="0" dirty="0">
                <a:solidFill>
                  <a:srgbClr val="24292F"/>
                </a:solidFill>
                <a:effectLst/>
                <a:latin typeface="-apple-system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0721409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EE5C214-0ED8-43ED-86CF-4F82B34865FF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009D3-34B6-4B5A-BBE2-20A7464B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- Transform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025D92-FB01-4D29-8C5B-7029D0AD96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Renaming columns</a:t>
            </a:r>
          </a:p>
          <a:p>
            <a:r>
              <a:rPr lang="en-US" dirty="0"/>
              <a:t>Formatting dates so they are all the same</a:t>
            </a:r>
          </a:p>
          <a:p>
            <a:r>
              <a:rPr lang="en-US" dirty="0"/>
              <a:t>Pandas .</a:t>
            </a:r>
            <a:r>
              <a:rPr lang="en-US" dirty="0" err="1"/>
              <a:t>profile_report</a:t>
            </a:r>
            <a:endParaRPr lang="en-US" dirty="0"/>
          </a:p>
          <a:p>
            <a:r>
              <a:rPr lang="en-US" dirty="0"/>
              <a:t>Formatting columns so they are all numerical </a:t>
            </a:r>
          </a:p>
          <a:p>
            <a:pPr lvl="1"/>
            <a:r>
              <a:rPr lang="en-US" dirty="0"/>
              <a:t>College was categorical due to dollar signs and missing data</a:t>
            </a:r>
          </a:p>
          <a:p>
            <a:pPr lvl="1"/>
            <a:r>
              <a:rPr lang="en-US" dirty="0"/>
              <a:t>Interpolate to fill in missing values to then convert to int </a:t>
            </a:r>
          </a:p>
          <a:p>
            <a:pPr lvl="1"/>
            <a:r>
              <a:rPr lang="en-US" dirty="0" err="1"/>
              <a:t>Bfill</a:t>
            </a:r>
            <a:r>
              <a:rPr lang="en-US" dirty="0"/>
              <a:t> vs </a:t>
            </a:r>
            <a:r>
              <a:rPr lang="en-US" dirty="0" err="1"/>
              <a:t>ffill</a:t>
            </a:r>
            <a:r>
              <a:rPr lang="en-US" dirty="0"/>
              <a:t> to deal with unavailable data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097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EE5C214-0ED8-43ED-86CF-4F82B34865FF}"/>
              </a:ext>
            </a:extLst>
          </p:cNvPr>
          <p:cNvSpPr/>
          <p:nvPr/>
        </p:nvSpPr>
        <p:spPr>
          <a:xfrm>
            <a:off x="838200" y="0"/>
            <a:ext cx="113538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9009D3-34B6-4B5A-BBE2-20A7464B2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 - Transform</a:t>
            </a: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2F6136C-A46B-4B69-B8F8-FB2B3AD2691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81" t="26436" r="2604" b="3136"/>
          <a:stretch/>
        </p:blipFill>
        <p:spPr>
          <a:xfrm>
            <a:off x="3216378" y="1347020"/>
            <a:ext cx="6263148" cy="4829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6676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</TotalTime>
  <Words>356</Words>
  <Application>Microsoft Office PowerPoint</Application>
  <PresentationFormat>Widescreen</PresentationFormat>
  <Paragraphs>64</Paragraphs>
  <Slides>11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-apple-system</vt:lpstr>
      <vt:lpstr>Arial</vt:lpstr>
      <vt:lpstr>Calibri</vt:lpstr>
      <vt:lpstr>Calibri Light</vt:lpstr>
      <vt:lpstr>Slack-Lato</vt:lpstr>
      <vt:lpstr>Office Theme</vt:lpstr>
      <vt:lpstr>Project 2: Economic ETL</vt:lpstr>
      <vt:lpstr>Question</vt:lpstr>
      <vt:lpstr>Indicators of interest</vt:lpstr>
      <vt:lpstr>ETL Proposed Methodology </vt:lpstr>
      <vt:lpstr>Challenges </vt:lpstr>
      <vt:lpstr>E - Extract</vt:lpstr>
      <vt:lpstr>E - Extract</vt:lpstr>
      <vt:lpstr>T - Transform</vt:lpstr>
      <vt:lpstr>T - Transform</vt:lpstr>
      <vt:lpstr>L - Load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Victoria Barbosa Munoz</dc:creator>
  <cp:lastModifiedBy>Victoria Barbosa Munoz</cp:lastModifiedBy>
  <cp:revision>16</cp:revision>
  <dcterms:created xsi:type="dcterms:W3CDTF">2022-01-22T11:40:19Z</dcterms:created>
  <dcterms:modified xsi:type="dcterms:W3CDTF">2022-01-22T19:39:43Z</dcterms:modified>
</cp:coreProperties>
</file>

<file path=docProps/thumbnail.jpeg>
</file>